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5" r:id="rId5"/>
    <p:sldId id="277" r:id="rId6"/>
    <p:sldId id="261" r:id="rId7"/>
    <p:sldId id="262" r:id="rId8"/>
    <p:sldId id="263" r:id="rId9"/>
    <p:sldId id="293" r:id="rId10"/>
    <p:sldId id="289" r:id="rId11"/>
    <p:sldId id="294" r:id="rId12"/>
    <p:sldId id="295" r:id="rId13"/>
    <p:sldId id="296" r:id="rId14"/>
    <p:sldId id="268" r:id="rId15"/>
    <p:sldId id="275" r:id="rId16"/>
    <p:sldId id="292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C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2" autoAdjust="0"/>
    <p:restoredTop sz="94660"/>
  </p:normalViewPr>
  <p:slideViewPr>
    <p:cSldViewPr snapToGrid="0">
      <p:cViewPr varScale="1">
        <p:scale>
          <a:sx n="84" d="100"/>
          <a:sy n="84" d="100"/>
        </p:scale>
        <p:origin x="152" y="5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F48C34-E43A-4093-86A5-0764AD6DAA15}" type="datetime1">
              <a:rPr lang="es-ES" smtClean="0"/>
              <a:t>23/09/2025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10F0F-3B6F-48BC-BF29-27028667A961}" type="datetime1">
              <a:rPr lang="es-ES" smtClean="0"/>
              <a:pPr/>
              <a:t>23/09/2025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71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3817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889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774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18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78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840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70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42C90-2491-D1B9-06FF-2045C25D4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AAD68B0-5E25-78F2-14A5-FFBFDE500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A63CE8-56DA-A5FB-75CB-832D57C2D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4CBEEE-3DCF-E47B-1C07-4964D3E48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477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7F391-2CF0-ADEB-6696-35BA5CB27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8880056-A129-50E3-BB04-AF2E9734C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A0A7A7C-F8B7-3AB8-4398-4D9EF162C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5D79D2-DF20-5718-5EC6-2EE9D00D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888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CDFA-D5BB-1346-8364-151DE2885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606BBA3-599F-961F-6798-DF8B596C2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8292D5-5E55-6F20-7C01-795DED36E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B9AFF2-56FE-7F53-F1A5-4DE39814D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761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3744A1FD-A0F1-401C-BB06-4ACCF6AA058F}"/>
              </a:ext>
            </a:extLst>
          </p:cNvPr>
          <p:cNvSpPr/>
          <p:nvPr userDrawn="1"/>
        </p:nvSpPr>
        <p:spPr>
          <a:xfrm>
            <a:off x="0" y="2"/>
            <a:ext cx="5288281" cy="6858001"/>
          </a:xfrm>
          <a:custGeom>
            <a:avLst/>
            <a:gdLst>
              <a:gd name="connsiteX0" fmla="*/ 0 w 5288281"/>
              <a:gd name="connsiteY0" fmla="*/ 0 h 6858001"/>
              <a:gd name="connsiteX1" fmla="*/ 1707378 w 5288281"/>
              <a:gd name="connsiteY1" fmla="*/ 0 h 6858001"/>
              <a:gd name="connsiteX2" fmla="*/ 1707378 w 5288281"/>
              <a:gd name="connsiteY2" fmla="*/ 1511096 h 6858001"/>
              <a:gd name="connsiteX3" fmla="*/ 5288281 w 5288281"/>
              <a:gd name="connsiteY3" fmla="*/ 1511096 h 6858001"/>
              <a:gd name="connsiteX4" fmla="*/ 5288281 w 5288281"/>
              <a:gd name="connsiteY4" fmla="*/ 3253159 h 6858001"/>
              <a:gd name="connsiteX5" fmla="*/ 1707378 w 5288281"/>
              <a:gd name="connsiteY5" fmla="*/ 3253159 h 6858001"/>
              <a:gd name="connsiteX6" fmla="*/ 1707378 w 5288281"/>
              <a:gd name="connsiteY6" fmla="*/ 5115860 h 6858001"/>
              <a:gd name="connsiteX7" fmla="*/ 5272034 w 5288281"/>
              <a:gd name="connsiteY7" fmla="*/ 5115860 h 6858001"/>
              <a:gd name="connsiteX8" fmla="*/ 5272034 w 5288281"/>
              <a:gd name="connsiteY8" fmla="*/ 6858001 h 6858001"/>
              <a:gd name="connsiteX9" fmla="*/ 0 w 5288281"/>
              <a:gd name="connsiteY9" fmla="*/ 6858001 h 6858001"/>
              <a:gd name="connsiteX10" fmla="*/ 0 w 5288281"/>
              <a:gd name="connsiteY10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281" h="6858001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es-ES" noProof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5899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69174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1206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6131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1" name="Marcador de texto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2" name="Marcador de texto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3" name="Marcador de texto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7/01/20XX</a:t>
            </a: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7" name="Marcador de número de diapositiva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de flecha recta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4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2" name="Marcador de texto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3" name="Marcador de texto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- 8 arri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arcador de posición de imagen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3" name="Marcador de posición de imagen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5" name="Marcador de posición de imagen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2" name="Marcador de posición de imagen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3" name="Marcador de posición de imagen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7" name="Marcador de texto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8" name="Marcador de texto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9" name="Marcador de texto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0" name="Marcador de texto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1" name="Marcador de texto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2" name="Marcador de texto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3" name="Marcador de texto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4" name="Marcador de texto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5" name="Marcador de texto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6" name="Marcador de texto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7" name="Marcador de texto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8" name="Marcador de texto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79" name="Marcador de texto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80" name="Marcador de texto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4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posición de imagen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47" name="Marcador de texto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n y 3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Hacer clic para editar el título principal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1" name="Marcador de texto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la imagen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E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S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es-ES" noProof="0"/>
              <a:t>Hacer clic para editar</a:t>
            </a:r>
          </a:p>
        </p:txBody>
      </p:sp>
      <p:sp>
        <p:nvSpPr>
          <p:cNvPr id="3" name="Gráfico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Gráfico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ido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2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Título 3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viñeta</a:t>
            </a:r>
          </a:p>
        </p:txBody>
      </p:sp>
      <p:sp>
        <p:nvSpPr>
          <p:cNvPr id="18" name="Marcador de fecha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9" name="Marcador de pie de página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0" name="Marcador de número de diapositiva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63" r:id="rId10"/>
    <p:sldLayoutId id="2147483679" r:id="rId11"/>
    <p:sldLayoutId id="2147483677" r:id="rId12"/>
    <p:sldLayoutId id="2147483672" r:id="rId13"/>
    <p:sldLayoutId id="2147483652" r:id="rId14"/>
    <p:sldLayoutId id="2147483653" r:id="rId15"/>
    <p:sldLayoutId id="2147483650" r:id="rId16"/>
    <p:sldLayoutId id="2147483654" r:id="rId17"/>
    <p:sldLayoutId id="2147483674" r:id="rId18"/>
    <p:sldLayoutId id="2147483676" r:id="rId19"/>
    <p:sldLayoutId id="2147483673" r:id="rId20"/>
    <p:sldLayoutId id="214748367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primer plano de una niña escribiendo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ítulo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3324" y="3849464"/>
            <a:ext cx="2704921" cy="1277857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80000"/>
              </a:lnSpc>
            </a:pPr>
            <a:r>
              <a:rPr lang="es-ES" dirty="0"/>
              <a:t>Grupo: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8514" y="1465943"/>
            <a:ext cx="1253665" cy="1681163"/>
          </a:xfrm>
        </p:spPr>
        <p:txBody>
          <a:bodyPr rtlCol="0"/>
          <a:lstStyle/>
          <a:p>
            <a:pPr rtl="0"/>
            <a:r>
              <a:rPr lang="es-ES" b="0" dirty="0">
                <a:latin typeface="Heart Breaking Bad" panose="02000500000000000000" pitchFamily="2" charset="0"/>
              </a:rPr>
              <a:t>5</a:t>
            </a:r>
          </a:p>
        </p:txBody>
      </p:sp>
      <p:sp>
        <p:nvSpPr>
          <p:cNvPr id="32" name="Subtítulo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9613" y="4995153"/>
            <a:ext cx="4175131" cy="186284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Luciano Cánovas</a:t>
            </a:r>
          </a:p>
          <a:p>
            <a:pPr algn="ctr" rtl="0"/>
            <a:r>
              <a:rPr lang="es-ES" dirty="0"/>
              <a:t>Agustín </a:t>
            </a:r>
            <a:r>
              <a:rPr lang="es-ES" dirty="0" err="1"/>
              <a:t>samperi</a:t>
            </a:r>
            <a:endParaRPr lang="es-ES" dirty="0"/>
          </a:p>
          <a:p>
            <a:pPr algn="ctr" rtl="0"/>
            <a:r>
              <a:rPr lang="es-ES" dirty="0"/>
              <a:t>Juan cruz Ambrosini</a:t>
            </a:r>
          </a:p>
          <a:p>
            <a:pPr algn="ctr" rtl="0"/>
            <a:r>
              <a:rPr lang="es-ES" dirty="0"/>
              <a:t>Mateo peralta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434423" y="3849464"/>
            <a:ext cx="5944" cy="300853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169E10B-9EBD-1945-3D63-B29A5C1C5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910502" y="3849464"/>
            <a:ext cx="0" cy="30085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ECEACA3-B593-8D18-F6CF-96DF78A4CDC5}"/>
              </a:ext>
            </a:extLst>
          </p:cNvPr>
          <p:cNvSpPr txBox="1"/>
          <p:nvPr/>
        </p:nvSpPr>
        <p:spPr>
          <a:xfrm>
            <a:off x="4434423" y="642938"/>
            <a:ext cx="350551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000" b="1" dirty="0"/>
              <a:t>TEORIA GENERAL DE SISTEMAS</a:t>
            </a:r>
          </a:p>
          <a:p>
            <a:endParaRPr lang="es-AR" sz="320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F3698E2-58B4-96D9-B1E2-173FC84D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4423" y="3849464"/>
            <a:ext cx="347607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ke Ehrmantraut - Wikipedia">
            <a:extLst>
              <a:ext uri="{FF2B5EF4-FFF2-40B4-BE49-F238E27FC236}">
                <a16:creationId xmlns:a16="http://schemas.microsoft.com/office/drawing/2014/main" id="{FC92D1D2-D844-1A7E-53DC-8D41E708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578" y="3240905"/>
            <a:ext cx="2381250" cy="3400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23A81CE-B864-6B22-A168-791178A4A668}"/>
              </a:ext>
            </a:extLst>
          </p:cNvPr>
          <p:cNvSpPr txBox="1"/>
          <p:nvPr/>
        </p:nvSpPr>
        <p:spPr>
          <a:xfrm>
            <a:off x="1726864" y="2706915"/>
            <a:ext cx="64588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5500" dirty="0">
                <a:latin typeface="Heart Breaking Bad" panose="02000500000000000000" pitchFamily="2" charset="0"/>
              </a:rPr>
              <a:t>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C9AEA2-349A-E1C2-33F4-6CEF74523320}"/>
              </a:ext>
            </a:extLst>
          </p:cNvPr>
          <p:cNvSpPr txBox="1"/>
          <p:nvPr/>
        </p:nvSpPr>
        <p:spPr>
          <a:xfrm>
            <a:off x="195942" y="899886"/>
            <a:ext cx="20900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300" b="1" dirty="0">
                <a:latin typeface="+mj-lt"/>
              </a:rPr>
              <a:t>Temática:</a:t>
            </a:r>
          </a:p>
        </p:txBody>
      </p: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97FC8-6E05-C2EC-F753-603E8C9A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10A479FD-82B7-D153-225E-E689E8FC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88" y="591342"/>
            <a:ext cx="4996812" cy="924808"/>
          </a:xfrm>
        </p:spPr>
        <p:txBody>
          <a:bodyPr rtlCol="0"/>
          <a:lstStyle/>
          <a:p>
            <a:pPr rtl="0"/>
            <a:r>
              <a:rPr lang="es-ES" dirty="0"/>
              <a:t>LOS CONCEPTOS EN CUESTIÓN: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97D8D6F8-2250-109F-D205-EB3969A3F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213432" y="1489905"/>
            <a:ext cx="1254314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EntropÍa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237643EE-7B32-9509-4269-B411B94D552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13432" y="2627348"/>
            <a:ext cx="1921851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neguentropÍa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E91B9E9E-D887-548B-6B4F-94DBD09118F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13432" y="3805412"/>
            <a:ext cx="2302851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Homeastásis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8E44370A-FCEA-7E2D-ACA8-87CE2BCFF7F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80787" y="3734252"/>
            <a:ext cx="561421" cy="1286399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9EE462EE-821D-8615-E51B-3838ABFDF5F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80787" y="2519013"/>
            <a:ext cx="561421" cy="1286399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5F0E281-18AF-F144-9100-598A39B651E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80787" y="1667917"/>
            <a:ext cx="561421" cy="1136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Marcador de texto 28">
            <a:extLst>
              <a:ext uri="{FF2B5EF4-FFF2-40B4-BE49-F238E27FC236}">
                <a16:creationId xmlns:a16="http://schemas.microsoft.com/office/drawing/2014/main" id="{83310570-7F94-9388-245C-DC0B7E66922C}"/>
              </a:ext>
            </a:extLst>
          </p:cNvPr>
          <p:cNvSpPr txBox="1">
            <a:spLocks/>
          </p:cNvSpPr>
          <p:nvPr/>
        </p:nvSpPr>
        <p:spPr>
          <a:xfrm>
            <a:off x="6280787" y="4876669"/>
            <a:ext cx="561421" cy="1286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4</a:t>
            </a:r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F1FD87F1-F8B0-46CF-FFFC-8EDC1226381C}"/>
              </a:ext>
            </a:extLst>
          </p:cNvPr>
          <p:cNvSpPr txBox="1">
            <a:spLocks/>
          </p:cNvSpPr>
          <p:nvPr/>
        </p:nvSpPr>
        <p:spPr>
          <a:xfrm>
            <a:off x="7213432" y="4983476"/>
            <a:ext cx="2427514" cy="104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retroalimentaciÓn</a:t>
            </a:r>
            <a:endParaRPr lang="es-ES" dirty="0"/>
          </a:p>
        </p:txBody>
      </p:sp>
      <p:pic>
        <p:nvPicPr>
          <p:cNvPr id="9" name="Imagen 8" descr="Forma&#10;&#10;El contenido generado por IA puede ser incorrecto.">
            <a:extLst>
              <a:ext uri="{FF2B5EF4-FFF2-40B4-BE49-F238E27FC236}">
                <a16:creationId xmlns:a16="http://schemas.microsoft.com/office/drawing/2014/main" id="{8E4F74FE-F185-1280-BE64-D49D8EEEE1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26" t="13444" r="29374" b="13111"/>
          <a:stretch>
            <a:fillRect/>
          </a:stretch>
        </p:blipFill>
        <p:spPr>
          <a:xfrm>
            <a:off x="1689414" y="982981"/>
            <a:ext cx="4147911" cy="412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2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219" y="3139462"/>
            <a:ext cx="5499100" cy="3464538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sz="2300" dirty="0"/>
              <a:t>Buscar fenómenos que se repiten;</a:t>
            </a:r>
            <a:endParaRPr lang="es-AR" altLang="es-AR" sz="23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AR" altLang="es-AR" sz="23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2300" dirty="0"/>
              <a:t>Biología → el cuerpo regula temperatura.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AR" altLang="es-AR" sz="23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2300" dirty="0"/>
              <a:t>Tecnología → un celular se actualiza para mejorar.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AR" altLang="es-AR" sz="23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2300" dirty="0"/>
              <a:t>Economía → los precios cambian según oferta y demanda</a:t>
            </a:r>
            <a:endParaRPr lang="es-ES" sz="2300" noProof="1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AEAF2965-1DCE-4B93-BD47-2AD94F6E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876" y="3045970"/>
            <a:ext cx="5908524" cy="4523230"/>
          </a:xfrm>
        </p:spPr>
        <p:txBody>
          <a:bodyPr rtlCol="0">
            <a:noAutofit/>
          </a:bodyPr>
          <a:lstStyle/>
          <a:p>
            <a:r>
              <a:rPr lang="es-AR" sz="2300" dirty="0"/>
              <a:t>Ordenar todo según el nivel de complejidad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2300" dirty="0"/>
              <a:t>Una célula es más simple que un órgano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2300" dirty="0"/>
              <a:t> Un órgano es más simple que una persona completa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sz="2300" dirty="0"/>
              <a:t> Una persona completa es más simple que una sociedad.</a:t>
            </a:r>
            <a:endParaRPr lang="es-ES" sz="23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rtlCol="0">
            <a:normAutofit/>
          </a:bodyPr>
          <a:lstStyle/>
          <a:p>
            <a:pPr rtl="0"/>
            <a:r>
              <a:rPr lang="es-ES" sz="3400" dirty="0"/>
              <a:t>enfoques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rtlCol="0"/>
          <a:lstStyle/>
          <a:p>
            <a:pPr rtl="0"/>
            <a:r>
              <a:rPr lang="es-ES" dirty="0"/>
              <a:t>Numero 1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rtlCol="0"/>
          <a:lstStyle/>
          <a:p>
            <a:pPr rtl="0"/>
            <a:r>
              <a:rPr lang="es-ES" dirty="0"/>
              <a:t>Numero 2</a:t>
            </a:r>
          </a:p>
        </p:txBody>
      </p:sp>
      <p:pic>
        <p:nvPicPr>
          <p:cNvPr id="9" name="Imagen 8" descr="Un perro sentado en el asiento de un auto&#10;&#10;El contenido generado por IA puede ser incorrecto.">
            <a:extLst>
              <a:ext uri="{FF2B5EF4-FFF2-40B4-BE49-F238E27FC236}">
                <a16:creationId xmlns:a16="http://schemas.microsoft.com/office/drawing/2014/main" id="{9923A48E-B421-BBDD-9732-19D444608F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9820275" y="37123"/>
            <a:ext cx="2371725" cy="2190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r/capybara - memes">
            <a:extLst>
              <a:ext uri="{FF2B5EF4-FFF2-40B4-BE49-F238E27FC236}">
                <a16:creationId xmlns:a16="http://schemas.microsoft.com/office/drawing/2014/main" id="{55B572AB-F43A-B385-5EB0-B6225C71A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84748"/>
            <a:ext cx="2095500" cy="2095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3266" y="3002037"/>
            <a:ext cx="5528734" cy="2061030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s-AR" sz="2200" dirty="0"/>
              <a:t>La TGS nos enseña a ver el mundo de otra manera: no como un montón de partes separadas, sino como piezas que se relacionan entre sí para formar un todo.</a:t>
            </a:r>
          </a:p>
          <a:p>
            <a:r>
              <a:rPr lang="es-AR" sz="2200" dirty="0"/>
              <a:t>En resumen: todo sistema tiene entradas, procesos, salidas y retroalimentación. Gracias a eso puede mantenerse, corregirse y mejorar.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402" y="1433286"/>
            <a:ext cx="2784931" cy="555171"/>
          </a:xfrm>
        </p:spPr>
        <p:txBody>
          <a:bodyPr rtlCol="0">
            <a:noAutofit/>
          </a:bodyPr>
          <a:lstStyle/>
          <a:p>
            <a:pPr rtl="0"/>
            <a:r>
              <a:rPr lang="es-ES" sz="3700" dirty="0"/>
              <a:t>Conclusión</a:t>
            </a:r>
          </a:p>
        </p:txBody>
      </p:sp>
      <p:pic>
        <p:nvPicPr>
          <p:cNvPr id="11" name="Marcador de posición de imagen 10" descr="Un hombre con bigote y sombrero&#10;&#10;El contenido generado por IA puede ser incorrecto.">
            <a:extLst>
              <a:ext uri="{FF2B5EF4-FFF2-40B4-BE49-F238E27FC236}">
                <a16:creationId xmlns:a16="http://schemas.microsoft.com/office/drawing/2014/main" id="{5E4A3024-3472-E0E5-10B1-0D91EC34A6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266" r="232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 descr="Pintura de una iglesia&#10;&#10;El contenido generado por IA puede ser incorrecto.">
            <a:extLst>
              <a:ext uri="{FF2B5EF4-FFF2-40B4-BE49-F238E27FC236}">
                <a16:creationId xmlns:a16="http://schemas.microsoft.com/office/drawing/2014/main" id="{69F3188F-148D-AD88-8374-30A3EB8770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88377" y="1754944"/>
            <a:ext cx="2565023" cy="470424"/>
          </a:xfrm>
        </p:spPr>
        <p:txBody>
          <a:bodyPr rtlCol="0">
            <a:noAutofit/>
          </a:bodyPr>
          <a:lstStyle/>
          <a:p>
            <a:pPr rtl="0"/>
            <a:r>
              <a:rPr lang="es-ES" sz="2400" dirty="0"/>
              <a:t>LUCIANO </a:t>
            </a:r>
            <a:r>
              <a:rPr lang="es-ES" sz="2200" dirty="0"/>
              <a:t>CÁNOVAS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7/01/20X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13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65286" y="3055219"/>
            <a:ext cx="2284384" cy="470424"/>
          </a:xfrm>
        </p:spPr>
        <p:txBody>
          <a:bodyPr rtlCol="0">
            <a:noAutofit/>
          </a:bodyPr>
          <a:lstStyle/>
          <a:p>
            <a:pPr rtl="0"/>
            <a:r>
              <a:rPr lang="es-ES" sz="2200" dirty="0"/>
              <a:t>AGUSTÍN SAMPERI</a:t>
            </a:r>
          </a:p>
          <a:p>
            <a:pPr rtl="0"/>
            <a:endParaRPr lang="es-ES" sz="2200" dirty="0"/>
          </a:p>
          <a:p>
            <a:pPr rtl="0"/>
            <a:endParaRPr lang="es-ES" sz="22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6292" y="4403147"/>
            <a:ext cx="2952196" cy="470424"/>
          </a:xfrm>
        </p:spPr>
        <p:txBody>
          <a:bodyPr rtlCol="0">
            <a:noAutofit/>
          </a:bodyPr>
          <a:lstStyle/>
          <a:p>
            <a:pPr rtl="0"/>
            <a:r>
              <a:rPr lang="es-ES" sz="2200" dirty="0"/>
              <a:t>JUAN CRUZ AMBROSINI</a:t>
            </a:r>
          </a:p>
          <a:p>
            <a:pPr rtl="0"/>
            <a:endParaRPr lang="es-ES" sz="2200" dirty="0"/>
          </a:p>
          <a:p>
            <a:pPr rtl="0"/>
            <a:endParaRPr lang="es-ES" sz="2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287714" y="5751075"/>
            <a:ext cx="2107076" cy="470424"/>
          </a:xfrm>
        </p:spPr>
        <p:txBody>
          <a:bodyPr rtlCol="0">
            <a:noAutofit/>
          </a:bodyPr>
          <a:lstStyle/>
          <a:p>
            <a:pPr rtl="0"/>
            <a:r>
              <a:rPr lang="es-ES" sz="2200" dirty="0"/>
              <a:t>MATEO PERALTA</a:t>
            </a:r>
          </a:p>
          <a:p>
            <a:pPr rtl="0"/>
            <a:endParaRPr lang="es-ES" sz="22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6578" y="438355"/>
            <a:ext cx="3907972" cy="555171"/>
          </a:xfrm>
        </p:spPr>
        <p:txBody>
          <a:bodyPr rtlCol="0">
            <a:noAutofit/>
          </a:bodyPr>
          <a:lstStyle/>
          <a:p>
            <a:pPr rtl="0"/>
            <a:r>
              <a:rPr lang="es-ES" sz="5000" dirty="0"/>
              <a:t>Gracias.</a:t>
            </a:r>
          </a:p>
        </p:txBody>
      </p:sp>
      <p:pic>
        <p:nvPicPr>
          <p:cNvPr id="17" name="Marcador de posición de imagen 16" descr="Pintura de una iglesia&#10;&#10;El contenido generado por IA puede ser incorrecto.">
            <a:extLst>
              <a:ext uri="{FF2B5EF4-FFF2-40B4-BE49-F238E27FC236}">
                <a16:creationId xmlns:a16="http://schemas.microsoft.com/office/drawing/2014/main" id="{08674002-D8B4-E82B-BBB9-71B079F2AB8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r="54397"/>
          <a:stretch>
            <a:fillRect/>
          </a:stretch>
        </p:blipFill>
        <p:spPr>
          <a:xfrm>
            <a:off x="0" y="0"/>
            <a:ext cx="5588378" cy="6858000"/>
          </a:xfrm>
        </p:spPr>
      </p:pic>
      <p:pic>
        <p:nvPicPr>
          <p:cNvPr id="21" name="Marcador de posición de imagen 20" descr="Pintura de una iglesia&#10;&#10;El contenido generado por IA puede ser incorrecto.">
            <a:extLst>
              <a:ext uri="{FF2B5EF4-FFF2-40B4-BE49-F238E27FC236}">
                <a16:creationId xmlns:a16="http://schemas.microsoft.com/office/drawing/2014/main" id="{2DAADDEB-D079-FF80-0F5A-1904C41CACC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52732"/>
          <a:stretch>
            <a:fillRect/>
          </a:stretch>
        </p:blipFill>
        <p:spPr>
          <a:xfrm>
            <a:off x="6426578" y="0"/>
            <a:ext cx="5765422" cy="6858000"/>
          </a:xfr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533" y="401413"/>
            <a:ext cx="3914504" cy="887730"/>
          </a:xfrm>
        </p:spPr>
        <p:txBody>
          <a:bodyPr rtlCol="0"/>
          <a:lstStyle/>
          <a:p>
            <a:pPr rtl="0"/>
            <a:r>
              <a:rPr lang="es-ES" sz="4000" dirty="0"/>
              <a:t>Introducción.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0500" y="42989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60726C-7004-FC21-5B07-648A700C18CC}"/>
              </a:ext>
            </a:extLst>
          </p:cNvPr>
          <p:cNvSpPr txBox="1"/>
          <p:nvPr/>
        </p:nvSpPr>
        <p:spPr>
          <a:xfrm>
            <a:off x="1463631" y="1729311"/>
            <a:ext cx="4393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dirty="0"/>
              <a:t>¿Alguna vez se preguntaron cómo se hacen proyectos muy grandes o ambiciosos? </a:t>
            </a:r>
            <a:endParaRPr lang="es-AR" sz="2400" dirty="0"/>
          </a:p>
        </p:txBody>
      </p:sp>
      <p:pic>
        <p:nvPicPr>
          <p:cNvPr id="12" name="Marcador de contenido 10" descr="Imagen que contiene interior, tren, juguete, colorido&#10;&#10;El contenido generado por IA puede ser incorrecto.">
            <a:extLst>
              <a:ext uri="{FF2B5EF4-FFF2-40B4-BE49-F238E27FC236}">
                <a16:creationId xmlns:a16="http://schemas.microsoft.com/office/drawing/2014/main" id="{EE1BC4F0-32BD-E885-E6A6-69FA10C4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966" y="934102"/>
            <a:ext cx="2634132" cy="468499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CBD1D9B-F8F1-2088-2C8E-7400C3075630}"/>
              </a:ext>
            </a:extLst>
          </p:cNvPr>
          <p:cNvSpPr txBox="1"/>
          <p:nvPr/>
        </p:nvSpPr>
        <p:spPr>
          <a:xfrm>
            <a:off x="2388539" y="3737262"/>
            <a:ext cx="2296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¿La solución? </a:t>
            </a:r>
            <a:endParaRPr lang="es-AR" sz="2800" dirty="0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2EE6A98-216B-C130-592A-35D1222231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55811" y="5068104"/>
            <a:ext cx="3312794" cy="671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¡Divide y vencerás!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30">
            <a:extLst>
              <a:ext uri="{FF2B5EF4-FFF2-40B4-BE49-F238E27FC236}">
                <a16:creationId xmlns:a16="http://schemas.microsoft.com/office/drawing/2014/main" id="{4AF923DC-515E-FE12-1700-4EF773921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04" y="826249"/>
            <a:ext cx="10515600" cy="924808"/>
          </a:xfrm>
        </p:spPr>
        <p:txBody>
          <a:bodyPr>
            <a:normAutofit/>
          </a:bodyPr>
          <a:lstStyle/>
          <a:p>
            <a:r>
              <a:rPr lang="es-AR" sz="3400" dirty="0"/>
              <a:t>|  </a:t>
            </a:r>
            <a:r>
              <a:rPr lang="es-AR" sz="3400" u="sng" dirty="0"/>
              <a:t>Ludwin Von Bertalanffy</a:t>
            </a:r>
            <a:endParaRPr lang="es-AR" sz="3400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DCEA2B8-4A5C-3740-8F3A-C4F4109903EA}"/>
              </a:ext>
            </a:extLst>
          </p:cNvPr>
          <p:cNvSpPr txBox="1"/>
          <p:nvPr/>
        </p:nvSpPr>
        <p:spPr>
          <a:xfrm>
            <a:off x="642938" y="1895855"/>
            <a:ext cx="8417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Definió “Sistema” en el contexto de los sistemas de la información.</a:t>
            </a:r>
            <a:endParaRPr lang="es-AR" sz="2400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B46E544-0B85-2DDB-5CA9-B6B1403E25C5}"/>
              </a:ext>
            </a:extLst>
          </p:cNvPr>
          <p:cNvSpPr txBox="1"/>
          <p:nvPr/>
        </p:nvSpPr>
        <p:spPr>
          <a:xfrm>
            <a:off x="714375" y="4577322"/>
            <a:ext cx="609719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300" dirty="0"/>
              <a:t>1901-1972</a:t>
            </a:r>
            <a:r>
              <a:rPr lang="es-AR" dirty="0"/>
              <a:t>  </a:t>
            </a:r>
            <a:endParaRPr lang="es-AR" sz="3000" dirty="0"/>
          </a:p>
        </p:txBody>
      </p:sp>
      <p:pic>
        <p:nvPicPr>
          <p:cNvPr id="3076" name="Picture 4" descr="Diseño PNG Y SVG De Símbolo De La Paloma De La Paz Para Camisetas">
            <a:extLst>
              <a:ext uri="{FF2B5EF4-FFF2-40B4-BE49-F238E27FC236}">
                <a16:creationId xmlns:a16="http://schemas.microsoft.com/office/drawing/2014/main" id="{1E6E3E58-71C8-AB3D-CB2B-5DDB88F8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08" y="4500479"/>
            <a:ext cx="724271" cy="7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A87088AA-230B-91A2-4EE8-75C569E43384}"/>
              </a:ext>
            </a:extLst>
          </p:cNvPr>
          <p:cNvSpPr txBox="1"/>
          <p:nvPr/>
        </p:nvSpPr>
        <p:spPr>
          <a:xfrm>
            <a:off x="642938" y="3013501"/>
            <a:ext cx="6097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“Conjunto de unidades recíprocamente relacionadas”</a:t>
            </a:r>
            <a:endParaRPr lang="es-AR" sz="2400" dirty="0"/>
          </a:p>
        </p:txBody>
      </p:sp>
      <p:pic>
        <p:nvPicPr>
          <p:cNvPr id="2052" name="Picture 4" descr="Ludwig von Bertalanffy y su teoría general de los sistemas - NeuroClass">
            <a:extLst>
              <a:ext uri="{FF2B5EF4-FFF2-40B4-BE49-F238E27FC236}">
                <a16:creationId xmlns:a16="http://schemas.microsoft.com/office/drawing/2014/main" id="{4C47B3C9-CA70-9CE6-25C8-6EDC310E7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" t="1724" r="2232" b="2101"/>
          <a:stretch>
            <a:fillRect/>
          </a:stretch>
        </p:blipFill>
        <p:spPr bwMode="auto">
          <a:xfrm>
            <a:off x="6912000" y="2808000"/>
            <a:ext cx="4464000" cy="31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1F3E68D8-36C1-1583-2820-B4F2DC070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0871" y="1124302"/>
            <a:ext cx="6964792" cy="345473"/>
          </a:xfrm>
        </p:spPr>
        <p:txBody>
          <a:bodyPr/>
          <a:lstStyle/>
          <a:p>
            <a:r>
              <a:rPr lang="es-AR" sz="2800" dirty="0"/>
              <a:t>entradas – salidas - retroalimentación</a:t>
            </a:r>
          </a:p>
        </p:txBody>
      </p:sp>
      <p:sp>
        <p:nvSpPr>
          <p:cNvPr id="31" name="Título 30">
            <a:extLst>
              <a:ext uri="{FF2B5EF4-FFF2-40B4-BE49-F238E27FC236}">
                <a16:creationId xmlns:a16="http://schemas.microsoft.com/office/drawing/2014/main" id="{F6D54662-2397-2E0A-957F-32A6136A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33" y="434483"/>
            <a:ext cx="2752045" cy="689819"/>
          </a:xfrm>
        </p:spPr>
        <p:txBody>
          <a:bodyPr>
            <a:normAutofit/>
          </a:bodyPr>
          <a:lstStyle/>
          <a:p>
            <a:r>
              <a:rPr lang="es-AR" sz="3600" dirty="0" err="1"/>
              <a:t>EXPLICACIóN</a:t>
            </a:r>
            <a:endParaRPr lang="es-AR" sz="3600" dirty="0"/>
          </a:p>
        </p:txBody>
      </p:sp>
      <p:pic>
        <p:nvPicPr>
          <p:cNvPr id="33" name="Imagen 32" descr="Imagen que contiene tabla, edificio, verde, cubierto&#10;&#10;El contenido generado por IA puede ser incorrecto.">
            <a:extLst>
              <a:ext uri="{FF2B5EF4-FFF2-40B4-BE49-F238E27FC236}">
                <a16:creationId xmlns:a16="http://schemas.microsoft.com/office/drawing/2014/main" id="{C94F072B-0830-C834-9BEA-CF5F93A9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49" y="2196386"/>
            <a:ext cx="2959214" cy="3920959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E07A89CC-07D7-98DD-DF71-5720CFAEBC68}"/>
              </a:ext>
            </a:extLst>
          </p:cNvPr>
          <p:cNvSpPr txBox="1"/>
          <p:nvPr/>
        </p:nvSpPr>
        <p:spPr>
          <a:xfrm>
            <a:off x="4245173" y="2381109"/>
            <a:ext cx="67704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A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stos sistemas tienen una estructura que se basa en entradas, procesamiento de estas entradas y salidas. </a:t>
            </a:r>
            <a:endParaRPr lang="es-AR" sz="2400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6936D26-E8E6-D8D8-FEC6-32FA02F60DD0}"/>
              </a:ext>
            </a:extLst>
          </p:cNvPr>
          <p:cNvSpPr txBox="1"/>
          <p:nvPr/>
        </p:nvSpPr>
        <p:spPr>
          <a:xfrm>
            <a:off x="4245173" y="3795704"/>
            <a:ext cx="6104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-Pueden sufrir una retroalimentación</a:t>
            </a:r>
            <a:endParaRPr lang="es-AR" sz="24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C577D9-0EF7-6195-0CEC-E543B1C91B09}"/>
              </a:ext>
            </a:extLst>
          </p:cNvPr>
          <p:cNvSpPr txBox="1"/>
          <p:nvPr/>
        </p:nvSpPr>
        <p:spPr>
          <a:xfrm>
            <a:off x="4245173" y="4840967"/>
            <a:ext cx="61043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/>
              <a:t>La TGS </a:t>
            </a:r>
            <a:r>
              <a:rPr lang="es-A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basa en el análisis de los sistemas en cada uno de estos casos 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64" y="653472"/>
            <a:ext cx="5687364" cy="1013578"/>
          </a:xfrm>
        </p:spPr>
        <p:txBody>
          <a:bodyPr rtlCol="0">
            <a:noAutofit/>
          </a:bodyPr>
          <a:lstStyle/>
          <a:p>
            <a:pPr algn="ctr"/>
            <a:r>
              <a:rPr lang="es-AR" sz="3400" dirty="0"/>
              <a:t>Características generales de los sistemas</a:t>
            </a:r>
            <a:endParaRPr lang="es-ES" sz="340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34494" y="4138150"/>
            <a:ext cx="5042568" cy="320381"/>
          </a:xfrm>
        </p:spPr>
        <p:txBody>
          <a:bodyPr rtlCol="0"/>
          <a:lstStyle/>
          <a:p>
            <a:pPr rtl="0"/>
            <a:r>
              <a:rPr lang="es-ES" sz="2400" dirty="0"/>
              <a:t>Propósito: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34495" y="4483625"/>
            <a:ext cx="5989742" cy="1427197"/>
          </a:xfrm>
        </p:spPr>
        <p:txBody>
          <a:bodyPr rtlCol="0">
            <a:noAutofit/>
          </a:bodyPr>
          <a:lstStyle/>
          <a:p>
            <a:r>
              <a:rPr lang="es-AR" sz="2200" dirty="0"/>
              <a:t>Todos los sistemas tienen que ser creados con una finalidad, con un objetivo claro.</a:t>
            </a:r>
            <a:endParaRPr lang="es-ES" sz="2200" dirty="0"/>
          </a:p>
        </p:txBody>
      </p:sp>
      <p:pic>
        <p:nvPicPr>
          <p:cNvPr id="18" name="Marcador de posición de imagen 17" descr="Imagen en blanco y negro de un hombre hablando por teléfono">
            <a:extLst>
              <a:ext uri="{FF2B5EF4-FFF2-40B4-BE49-F238E27FC236}">
                <a16:creationId xmlns:a16="http://schemas.microsoft.com/office/drawing/2014/main" id="{493338AB-9B4E-EDE0-DD67-FC599D34998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alphaModFix amt="50000"/>
          </a:blip>
          <a:srcRect l="42832" r="2260"/>
          <a:stretch>
            <a:fillRect/>
          </a:stretch>
        </p:blipFill>
        <p:spPr>
          <a:xfrm>
            <a:off x="0" y="0"/>
            <a:ext cx="6694955" cy="6858000"/>
          </a:xfrm>
          <a:noFill/>
        </p:spPr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D43BAB1D-D0BA-CE3F-A5F1-7E8EEE644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4725" y="2930743"/>
            <a:ext cx="5042568" cy="377514"/>
          </a:xfrm>
        </p:spPr>
        <p:txBody>
          <a:bodyPr/>
          <a:lstStyle/>
          <a:p>
            <a:r>
              <a:rPr lang="es-AR" sz="2800" dirty="0"/>
              <a:t>CONCEPTOS IMPORTANTES</a:t>
            </a:r>
          </a:p>
          <a:p>
            <a:endParaRPr lang="es-AR" sz="2400" dirty="0"/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8761AF56-4F79-9F99-311A-B54029E598AD}"/>
              </a:ext>
            </a:extLst>
          </p:cNvPr>
          <p:cNvSpPr txBox="1">
            <a:spLocks/>
          </p:cNvSpPr>
          <p:nvPr/>
        </p:nvSpPr>
        <p:spPr>
          <a:xfrm>
            <a:off x="6307059" y="2923891"/>
            <a:ext cx="2777571" cy="76873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(Antes de comenzar)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ED4697-2907-C7B7-1C1D-A941E9D050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940" y="1412240"/>
            <a:ext cx="6198555" cy="812871"/>
          </a:xfrm>
        </p:spPr>
        <p:txBody>
          <a:bodyPr/>
          <a:lstStyle/>
          <a:p>
            <a:pPr algn="r"/>
            <a:endParaRPr lang="es-ES" sz="2800" dirty="0"/>
          </a:p>
          <a:p>
            <a:r>
              <a:rPr lang="es-ES" sz="2800" dirty="0">
                <a:solidFill>
                  <a:schemeClr val="accent6"/>
                </a:solidFill>
              </a:rPr>
              <a:t>habla de la interconexión;</a:t>
            </a:r>
          </a:p>
          <a:p>
            <a:r>
              <a:rPr lang="es-ES" sz="2800" dirty="0">
                <a:solidFill>
                  <a:schemeClr val="tx1"/>
                </a:solidFill>
              </a:rPr>
              <a:t>un solo cambio puede modificarlo entero.</a:t>
            </a:r>
            <a:endParaRPr lang="es-AR" sz="2800" dirty="0">
              <a:solidFill>
                <a:schemeClr val="tx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AF6D249-8CD9-DDD1-7E35-0DC2FCF3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093" y="339979"/>
            <a:ext cx="6482443" cy="732282"/>
          </a:xfrm>
        </p:spPr>
        <p:txBody>
          <a:bodyPr>
            <a:noAutofit/>
          </a:bodyPr>
          <a:lstStyle/>
          <a:p>
            <a:r>
              <a:rPr lang="es-AR" sz="3400" u="sng" dirty="0"/>
              <a:t>Globalización / Sinergia</a:t>
            </a:r>
            <a:endParaRPr lang="es-AR" sz="3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BBF38B-9506-68B7-D99B-363D3BB8EA6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D2BF50D-41F2-D8AC-44A5-66FEED63950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1940" y="4693940"/>
            <a:ext cx="5042568" cy="320381"/>
          </a:xfrm>
        </p:spPr>
        <p:txBody>
          <a:bodyPr/>
          <a:lstStyle/>
          <a:p>
            <a:r>
              <a:rPr lang="es-AR" sz="2800" dirty="0">
                <a:solidFill>
                  <a:schemeClr val="accent6"/>
                </a:solidFill>
              </a:rPr>
              <a:t>conceptos:</a:t>
            </a:r>
          </a:p>
          <a:p>
            <a:r>
              <a:rPr lang="es-AR" sz="2800" dirty="0">
                <a:solidFill>
                  <a:schemeClr val="tx1"/>
                </a:solidFill>
              </a:rPr>
              <a:t>la entropía</a:t>
            </a:r>
          </a:p>
          <a:p>
            <a:r>
              <a:rPr lang="es-AR" sz="2800" dirty="0">
                <a:solidFill>
                  <a:schemeClr val="tx1"/>
                </a:solidFill>
              </a:rPr>
              <a:t>la neguentropía (buen nombre)</a:t>
            </a:r>
          </a:p>
          <a:p>
            <a:r>
              <a:rPr lang="es-AR" sz="2800" dirty="0">
                <a:solidFill>
                  <a:schemeClr val="tx1"/>
                </a:solidFill>
              </a:rPr>
              <a:t>la homeostasis </a:t>
            </a:r>
          </a:p>
          <a:p>
            <a:r>
              <a:rPr lang="es-AR" sz="2800" dirty="0">
                <a:solidFill>
                  <a:schemeClr val="tx1"/>
                </a:solidFill>
              </a:rPr>
              <a:t>la retroalimentación (algo ya hablamos de esto)</a:t>
            </a:r>
          </a:p>
          <a:p>
            <a:endParaRPr lang="es-AR" sz="2800" dirty="0">
              <a:solidFill>
                <a:schemeClr val="tx1"/>
              </a:solidFill>
            </a:endParaRPr>
          </a:p>
        </p:txBody>
      </p:sp>
      <p:pic>
        <p:nvPicPr>
          <p:cNvPr id="19" name="Imagen 18" descr="Imagen que contiene persona, hombre, interior, viendo&#10;&#10;El contenido generado por IA puede ser incorrecto.">
            <a:extLst>
              <a:ext uri="{FF2B5EF4-FFF2-40B4-BE49-F238E27FC236}">
                <a16:creationId xmlns:a16="http://schemas.microsoft.com/office/drawing/2014/main" id="{C2DBA217-9DF7-9291-7FB8-4D68C18EDC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617" r="-30617"/>
          <a:stretch>
            <a:fillRect/>
          </a:stretch>
        </p:blipFill>
        <p:spPr>
          <a:xfrm>
            <a:off x="6210300" y="0"/>
            <a:ext cx="10287000" cy="6858000"/>
          </a:xfrm>
          <a:prstGeom prst="trapezoid">
            <a:avLst/>
          </a:prstGeom>
        </p:spPr>
      </p:pic>
    </p:spTree>
    <p:extLst>
      <p:ext uri="{BB962C8B-B14F-4D97-AF65-F5344CB8AC3E}">
        <p14:creationId xmlns:p14="http://schemas.microsoft.com/office/powerpoint/2010/main" val="260801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88" y="591342"/>
            <a:ext cx="4996812" cy="924808"/>
          </a:xfrm>
        </p:spPr>
        <p:txBody>
          <a:bodyPr rtlCol="0"/>
          <a:lstStyle/>
          <a:p>
            <a:pPr rtl="0"/>
            <a:r>
              <a:rPr lang="es-ES" dirty="0"/>
              <a:t>LOS CONCEPTOS EN CUESTIÓN: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213432" y="1489905"/>
            <a:ext cx="1254314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EntropÍa</a:t>
            </a:r>
            <a:endParaRPr lang="es-ES" dirty="0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13432" y="2627348"/>
            <a:ext cx="1921851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neguentropÍa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13432" y="3805412"/>
            <a:ext cx="2302851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Homeastásis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80787" y="3734252"/>
            <a:ext cx="561421" cy="1286399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80787" y="2519013"/>
            <a:ext cx="561421" cy="1286399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80787" y="1667917"/>
            <a:ext cx="561421" cy="1136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1</a:t>
            </a:r>
            <a:endParaRPr lang="es-ES" dirty="0"/>
          </a:p>
        </p:txBody>
      </p:sp>
      <p:sp>
        <p:nvSpPr>
          <p:cNvPr id="2" name="Marcador de texto 28">
            <a:extLst>
              <a:ext uri="{FF2B5EF4-FFF2-40B4-BE49-F238E27FC236}">
                <a16:creationId xmlns:a16="http://schemas.microsoft.com/office/drawing/2014/main" id="{6CFFA966-F170-1196-729A-D47BDB364CEF}"/>
              </a:ext>
            </a:extLst>
          </p:cNvPr>
          <p:cNvSpPr txBox="1">
            <a:spLocks/>
          </p:cNvSpPr>
          <p:nvPr/>
        </p:nvSpPr>
        <p:spPr>
          <a:xfrm>
            <a:off x="6280787" y="4876669"/>
            <a:ext cx="561421" cy="1286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DEE86792-F9C3-9CD1-BB97-CEE3166A1456}"/>
              </a:ext>
            </a:extLst>
          </p:cNvPr>
          <p:cNvSpPr txBox="1">
            <a:spLocks/>
          </p:cNvSpPr>
          <p:nvPr/>
        </p:nvSpPr>
        <p:spPr>
          <a:xfrm>
            <a:off x="7213432" y="4983476"/>
            <a:ext cx="2427514" cy="104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retroalimentaciÓn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n 8" descr="Forma&#10;&#10;El contenido generado por IA puede ser incorrecto.">
            <a:extLst>
              <a:ext uri="{FF2B5EF4-FFF2-40B4-BE49-F238E27FC236}">
                <a16:creationId xmlns:a16="http://schemas.microsoft.com/office/drawing/2014/main" id="{174391A2-05ED-F71A-47AA-F9442904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86" r="21341"/>
          <a:stretch>
            <a:fillRect/>
          </a:stretch>
        </p:blipFill>
        <p:spPr>
          <a:xfrm>
            <a:off x="1717304" y="1193922"/>
            <a:ext cx="3990076" cy="3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4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3CA57-753F-8E1B-DA26-1F778E46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DB7200BD-BB51-55A9-35CF-6CDD44427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88" y="591342"/>
            <a:ext cx="4996812" cy="924808"/>
          </a:xfrm>
        </p:spPr>
        <p:txBody>
          <a:bodyPr rtlCol="0"/>
          <a:lstStyle/>
          <a:p>
            <a:pPr rtl="0"/>
            <a:r>
              <a:rPr lang="es-ES" dirty="0"/>
              <a:t>LOS CONCEPTOS EN CUESTIÓN: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7BC0890F-6B0F-7589-ED03-E4E68B9D866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213432" y="1489905"/>
            <a:ext cx="1254314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EntropÍa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4120FAD8-8DF7-B21E-FAFF-CEFCF2017C2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13432" y="2627348"/>
            <a:ext cx="1921851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neguentropÍa</a:t>
            </a:r>
            <a:endParaRPr lang="es-ES" dirty="0"/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8A2666FE-767D-7BDF-7834-505410998D2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13432" y="3805412"/>
            <a:ext cx="2302851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Homeastásis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57461AD6-6278-7072-9515-A3B0E3D3F4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80787" y="3734252"/>
            <a:ext cx="561421" cy="1286399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5B4286A9-9BB1-E8EC-C162-05CC0A90DF7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80787" y="2519013"/>
            <a:ext cx="561421" cy="1286399"/>
          </a:xfrm>
        </p:spPr>
        <p:txBody>
          <a:bodyPr rtlCol="0"/>
          <a:lstStyle/>
          <a:p>
            <a:pPr rtl="0"/>
            <a:r>
              <a:rPr lang="es-ES" dirty="0"/>
              <a:t>2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773F073-4811-7AD2-7EFA-258B01B60A2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80787" y="1667917"/>
            <a:ext cx="561421" cy="1136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Marcador de texto 28">
            <a:extLst>
              <a:ext uri="{FF2B5EF4-FFF2-40B4-BE49-F238E27FC236}">
                <a16:creationId xmlns:a16="http://schemas.microsoft.com/office/drawing/2014/main" id="{5B9DA6C6-F907-C353-C6E7-1D4FBBECECE9}"/>
              </a:ext>
            </a:extLst>
          </p:cNvPr>
          <p:cNvSpPr txBox="1">
            <a:spLocks/>
          </p:cNvSpPr>
          <p:nvPr/>
        </p:nvSpPr>
        <p:spPr>
          <a:xfrm>
            <a:off x="6280787" y="4876669"/>
            <a:ext cx="561421" cy="1286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87DC3AA9-FE71-53AA-F78F-471D55F9624C}"/>
              </a:ext>
            </a:extLst>
          </p:cNvPr>
          <p:cNvSpPr txBox="1">
            <a:spLocks/>
          </p:cNvSpPr>
          <p:nvPr/>
        </p:nvSpPr>
        <p:spPr>
          <a:xfrm>
            <a:off x="7213432" y="4983476"/>
            <a:ext cx="2427514" cy="104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retroalimentaciÓn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agen 3" descr="Imagen que contiene monitor, pelota, computadora&#10;&#10;El contenido generado por IA puede ser incorrecto.">
            <a:extLst>
              <a:ext uri="{FF2B5EF4-FFF2-40B4-BE49-F238E27FC236}">
                <a16:creationId xmlns:a16="http://schemas.microsoft.com/office/drawing/2014/main" id="{DED24D06-99E5-41FB-F60B-05D66ECF9B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37" r="18250"/>
          <a:stretch>
            <a:fillRect/>
          </a:stretch>
        </p:blipFill>
        <p:spPr>
          <a:xfrm>
            <a:off x="1713408" y="1211580"/>
            <a:ext cx="4070172" cy="38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0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14BA4-C353-F629-F9C2-54DD42A9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DE9F772-6297-748A-F50B-2164CE22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88" y="591342"/>
            <a:ext cx="4996812" cy="924808"/>
          </a:xfrm>
        </p:spPr>
        <p:txBody>
          <a:bodyPr rtlCol="0"/>
          <a:lstStyle/>
          <a:p>
            <a:pPr rtl="0"/>
            <a:r>
              <a:rPr lang="es-ES" dirty="0"/>
              <a:t>LOS CONCEPTOS EN CUESTIÓN: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50C37191-2B43-632C-49FF-4479B098D81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213432" y="1489905"/>
            <a:ext cx="1254314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EntropÍa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0D1D902-2746-ABA0-1900-69DC064486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13432" y="2627348"/>
            <a:ext cx="1921851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neguentropÍa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85E57FD6-571C-0D28-7B92-AE8399BB75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13432" y="3805412"/>
            <a:ext cx="2302851" cy="1040038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Homeastásis</a:t>
            </a:r>
            <a:endParaRPr lang="es-ES" dirty="0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1676DE08-4EF6-BD35-638B-A3475E72324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80787" y="3734252"/>
            <a:ext cx="561421" cy="1286399"/>
          </a:xfrm>
        </p:spPr>
        <p:txBody>
          <a:bodyPr rtlCol="0"/>
          <a:lstStyle/>
          <a:p>
            <a:pPr rtl="0"/>
            <a:r>
              <a:rPr lang="es-ES" dirty="0"/>
              <a:t>3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387DEE61-F539-BAE8-33EB-85918765C4F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80787" y="2519013"/>
            <a:ext cx="561421" cy="1286399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E7834037-D56E-4E68-3417-0B1D9E72E5F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80787" y="1667917"/>
            <a:ext cx="561421" cy="1136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>
                <a:solidFill>
                  <a:schemeClr val="bg1">
                    <a:lumMod val="50000"/>
                    <a:lumOff val="50000"/>
                  </a:schemeClr>
                </a:solidFill>
              </a:rPr>
              <a:t>1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Marcador de texto 28">
            <a:extLst>
              <a:ext uri="{FF2B5EF4-FFF2-40B4-BE49-F238E27FC236}">
                <a16:creationId xmlns:a16="http://schemas.microsoft.com/office/drawing/2014/main" id="{0B1729F7-1FE7-FCF8-7103-837E95501DBC}"/>
              </a:ext>
            </a:extLst>
          </p:cNvPr>
          <p:cNvSpPr txBox="1">
            <a:spLocks/>
          </p:cNvSpPr>
          <p:nvPr/>
        </p:nvSpPr>
        <p:spPr>
          <a:xfrm>
            <a:off x="6280787" y="4876669"/>
            <a:ext cx="561421" cy="12863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5" name="Marcador de texto 30">
            <a:extLst>
              <a:ext uri="{FF2B5EF4-FFF2-40B4-BE49-F238E27FC236}">
                <a16:creationId xmlns:a16="http://schemas.microsoft.com/office/drawing/2014/main" id="{FB0B2468-2961-B149-989B-6E375FBD84CE}"/>
              </a:ext>
            </a:extLst>
          </p:cNvPr>
          <p:cNvSpPr txBox="1">
            <a:spLocks/>
          </p:cNvSpPr>
          <p:nvPr/>
        </p:nvSpPr>
        <p:spPr>
          <a:xfrm>
            <a:off x="7213432" y="4983476"/>
            <a:ext cx="2427514" cy="104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retroalimentaciÓn</a:t>
            </a:r>
            <a:endParaRPr lang="es-E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agen 3" descr="Forma&#10;&#10;El contenido generado por IA puede ser incorrecto.">
            <a:extLst>
              <a:ext uri="{FF2B5EF4-FFF2-40B4-BE49-F238E27FC236}">
                <a16:creationId xmlns:a16="http://schemas.microsoft.com/office/drawing/2014/main" id="{57E0D35C-1FD0-DF12-C4A3-389965A8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52" t="24321" r="24063"/>
          <a:stretch>
            <a:fillRect/>
          </a:stretch>
        </p:blipFill>
        <p:spPr>
          <a:xfrm>
            <a:off x="1708859" y="1508530"/>
            <a:ext cx="4371076" cy="35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82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73_TF12041065_Win32" id="{3573CE6F-1C8E-4142-A185-F75DC94F895C}" vid="{5A997DEF-C6D9-4ED2-A6A1-3851C16026E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discurso de ciencia, tecnología, ingeniería y matemáticas</Template>
  <TotalTime>223</TotalTime>
  <Words>390</Words>
  <Application>Microsoft Office PowerPoint</Application>
  <PresentationFormat>Panorámica</PresentationFormat>
  <Paragraphs>110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Heart Breaking Bad</vt:lpstr>
      <vt:lpstr>Source Sans Pro</vt:lpstr>
      <vt:lpstr>Tema de Office</vt:lpstr>
      <vt:lpstr>Grupo:</vt:lpstr>
      <vt:lpstr>Introducción.</vt:lpstr>
      <vt:lpstr>|  Ludwin Von Bertalanffy</vt:lpstr>
      <vt:lpstr>EXPLICACIóN</vt:lpstr>
      <vt:lpstr>Características generales de los sistemas</vt:lpstr>
      <vt:lpstr>Globalización / Sinergia</vt:lpstr>
      <vt:lpstr>LOS CONCEPTOS EN CUESTIÓN:</vt:lpstr>
      <vt:lpstr>LOS CONCEPTOS EN CUESTIÓN:</vt:lpstr>
      <vt:lpstr>LOS CONCEPTOS EN CUESTIÓN:</vt:lpstr>
      <vt:lpstr>LOS CONCEPTOS EN CUESTIÓN:</vt:lpstr>
      <vt:lpstr>enfoques</vt:lpstr>
      <vt:lpstr>Conclusión</vt:lpstr>
      <vt:lpstr>Gracias.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Cruz Ambrosini</dc:creator>
  <cp:lastModifiedBy>Juan Cruz Ambrosini</cp:lastModifiedBy>
  <cp:revision>3</cp:revision>
  <dcterms:created xsi:type="dcterms:W3CDTF">2025-09-23T19:51:13Z</dcterms:created>
  <dcterms:modified xsi:type="dcterms:W3CDTF">2025-09-23T23:35:10Z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